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30243463" cy="21386800"/>
  <p:notesSz cx="6797675" cy="9926638"/>
  <p:defaultTextStyle>
    <a:defPPr>
      <a:defRPr lang="en-US"/>
    </a:defPPr>
    <a:lvl1pPr marL="0" algn="l" defTabSz="2950220" rtl="0" eaLnBrk="1" latinLnBrk="0" hangingPunct="1">
      <a:defRPr sz="5800" kern="1200">
        <a:solidFill>
          <a:schemeClr val="tx1"/>
        </a:solidFill>
        <a:latin typeface="+mn-lt"/>
        <a:ea typeface="+mn-ea"/>
        <a:cs typeface="+mn-cs"/>
      </a:defRPr>
    </a:lvl1pPr>
    <a:lvl2pPr marL="1475110" algn="l" defTabSz="2950220" rtl="0" eaLnBrk="1" latinLnBrk="0" hangingPunct="1">
      <a:defRPr sz="5800" kern="1200">
        <a:solidFill>
          <a:schemeClr val="tx1"/>
        </a:solidFill>
        <a:latin typeface="+mn-lt"/>
        <a:ea typeface="+mn-ea"/>
        <a:cs typeface="+mn-cs"/>
      </a:defRPr>
    </a:lvl2pPr>
    <a:lvl3pPr marL="2950220" algn="l" defTabSz="2950220" rtl="0" eaLnBrk="1" latinLnBrk="0" hangingPunct="1">
      <a:defRPr sz="5800" kern="1200">
        <a:solidFill>
          <a:schemeClr val="tx1"/>
        </a:solidFill>
        <a:latin typeface="+mn-lt"/>
        <a:ea typeface="+mn-ea"/>
        <a:cs typeface="+mn-cs"/>
      </a:defRPr>
    </a:lvl3pPr>
    <a:lvl4pPr marL="4425330" algn="l" defTabSz="2950220" rtl="0" eaLnBrk="1" latinLnBrk="0" hangingPunct="1">
      <a:defRPr sz="5800" kern="1200">
        <a:solidFill>
          <a:schemeClr val="tx1"/>
        </a:solidFill>
        <a:latin typeface="+mn-lt"/>
        <a:ea typeface="+mn-ea"/>
        <a:cs typeface="+mn-cs"/>
      </a:defRPr>
    </a:lvl4pPr>
    <a:lvl5pPr marL="5900440" algn="l" defTabSz="2950220" rtl="0" eaLnBrk="1" latinLnBrk="0" hangingPunct="1">
      <a:defRPr sz="5800" kern="1200">
        <a:solidFill>
          <a:schemeClr val="tx1"/>
        </a:solidFill>
        <a:latin typeface="+mn-lt"/>
        <a:ea typeface="+mn-ea"/>
        <a:cs typeface="+mn-cs"/>
      </a:defRPr>
    </a:lvl5pPr>
    <a:lvl6pPr marL="7375550" algn="l" defTabSz="2950220" rtl="0" eaLnBrk="1" latinLnBrk="0" hangingPunct="1">
      <a:defRPr sz="5800" kern="1200">
        <a:solidFill>
          <a:schemeClr val="tx1"/>
        </a:solidFill>
        <a:latin typeface="+mn-lt"/>
        <a:ea typeface="+mn-ea"/>
        <a:cs typeface="+mn-cs"/>
      </a:defRPr>
    </a:lvl6pPr>
    <a:lvl7pPr marL="8850660" algn="l" defTabSz="2950220" rtl="0" eaLnBrk="1" latinLnBrk="0" hangingPunct="1">
      <a:defRPr sz="5800" kern="1200">
        <a:solidFill>
          <a:schemeClr val="tx1"/>
        </a:solidFill>
        <a:latin typeface="+mn-lt"/>
        <a:ea typeface="+mn-ea"/>
        <a:cs typeface="+mn-cs"/>
      </a:defRPr>
    </a:lvl7pPr>
    <a:lvl8pPr marL="10325771" algn="l" defTabSz="2950220" rtl="0" eaLnBrk="1" latinLnBrk="0" hangingPunct="1">
      <a:defRPr sz="5800" kern="1200">
        <a:solidFill>
          <a:schemeClr val="tx1"/>
        </a:solidFill>
        <a:latin typeface="+mn-lt"/>
        <a:ea typeface="+mn-ea"/>
        <a:cs typeface="+mn-cs"/>
      </a:defRPr>
    </a:lvl8pPr>
    <a:lvl9pPr marL="11800881" algn="l" defTabSz="2950220" rtl="0" eaLnBrk="1" latinLnBrk="0" hangingPunct="1">
      <a:defRPr sz="5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736" userDrawn="1">
          <p15:clr>
            <a:srgbClr val="A4A3A4"/>
          </p15:clr>
        </p15:guide>
        <p15:guide id="2" pos="952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F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p:scale>
          <a:sx n="66" d="100"/>
          <a:sy n="66" d="100"/>
        </p:scale>
        <p:origin x="-5892" y="150"/>
      </p:cViewPr>
      <p:guideLst>
        <p:guide orient="horz" pos="6736"/>
        <p:guide pos="9526"/>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68260" y="6643771"/>
            <a:ext cx="25706944" cy="4584300"/>
          </a:xfrm>
        </p:spPr>
        <p:txBody>
          <a:bodyPr/>
          <a:lstStyle/>
          <a:p>
            <a:r>
              <a:rPr lang="en-US" smtClean="0"/>
              <a:t>Click to edit Master title style</a:t>
            </a:r>
            <a:endParaRPr lang="en-GB"/>
          </a:p>
        </p:txBody>
      </p:sp>
      <p:sp>
        <p:nvSpPr>
          <p:cNvPr id="3" name="Subtitle 2"/>
          <p:cNvSpPr>
            <a:spLocks noGrp="1"/>
          </p:cNvSpPr>
          <p:nvPr>
            <p:ph type="subTitle" idx="1"/>
          </p:nvPr>
        </p:nvSpPr>
        <p:spPr>
          <a:xfrm>
            <a:off x="4536520" y="12119187"/>
            <a:ext cx="21170424" cy="5465516"/>
          </a:xfrm>
        </p:spPr>
        <p:txBody>
          <a:bodyPr/>
          <a:lstStyle>
            <a:lvl1pPr marL="0" indent="0" algn="ctr">
              <a:buNone/>
              <a:defRPr>
                <a:solidFill>
                  <a:schemeClr val="tx1">
                    <a:tint val="75000"/>
                  </a:schemeClr>
                </a:solidFill>
              </a:defRPr>
            </a:lvl1pPr>
            <a:lvl2pPr marL="1043054" indent="0" algn="ctr">
              <a:buNone/>
              <a:defRPr>
                <a:solidFill>
                  <a:schemeClr val="tx1">
                    <a:tint val="75000"/>
                  </a:schemeClr>
                </a:solidFill>
              </a:defRPr>
            </a:lvl2pPr>
            <a:lvl3pPr marL="2086106" indent="0" algn="ctr">
              <a:buNone/>
              <a:defRPr>
                <a:solidFill>
                  <a:schemeClr val="tx1">
                    <a:tint val="75000"/>
                  </a:schemeClr>
                </a:solidFill>
              </a:defRPr>
            </a:lvl3pPr>
            <a:lvl4pPr marL="3129160" indent="0" algn="ctr">
              <a:buNone/>
              <a:defRPr>
                <a:solidFill>
                  <a:schemeClr val="tx1">
                    <a:tint val="75000"/>
                  </a:schemeClr>
                </a:solidFill>
              </a:defRPr>
            </a:lvl4pPr>
            <a:lvl5pPr marL="4172212" indent="0" algn="ctr">
              <a:buNone/>
              <a:defRPr>
                <a:solidFill>
                  <a:schemeClr val="tx1">
                    <a:tint val="75000"/>
                  </a:schemeClr>
                </a:solidFill>
              </a:defRPr>
            </a:lvl5pPr>
            <a:lvl6pPr marL="5215266" indent="0" algn="ctr">
              <a:buNone/>
              <a:defRPr>
                <a:solidFill>
                  <a:schemeClr val="tx1">
                    <a:tint val="75000"/>
                  </a:schemeClr>
                </a:solidFill>
              </a:defRPr>
            </a:lvl6pPr>
            <a:lvl7pPr marL="6258320" indent="0" algn="ctr">
              <a:buNone/>
              <a:defRPr>
                <a:solidFill>
                  <a:schemeClr val="tx1">
                    <a:tint val="75000"/>
                  </a:schemeClr>
                </a:solidFill>
              </a:defRPr>
            </a:lvl7pPr>
            <a:lvl8pPr marL="7301372" indent="0" algn="ctr">
              <a:buNone/>
              <a:defRPr>
                <a:solidFill>
                  <a:schemeClr val="tx1">
                    <a:tint val="75000"/>
                  </a:schemeClr>
                </a:solidFill>
              </a:defRPr>
            </a:lvl8pPr>
            <a:lvl9pPr marL="8344426"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90F845F-ABAC-4D38-9363-ACE938436D20}" type="datetimeFigureOut">
              <a:rPr lang="en-GB" smtClean="0"/>
              <a:t>13/08/2015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C5D334-17A7-4729-826B-AF1B90732847}" type="slidenum">
              <a:rPr lang="en-GB" smtClean="0"/>
              <a:t>‹#›</a:t>
            </a:fld>
            <a:endParaRPr lang="en-GB"/>
          </a:p>
        </p:txBody>
      </p:sp>
    </p:spTree>
    <p:extLst>
      <p:ext uri="{BB962C8B-B14F-4D97-AF65-F5344CB8AC3E}">
        <p14:creationId xmlns:p14="http://schemas.microsoft.com/office/powerpoint/2010/main" val="1922665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90F845F-ABAC-4D38-9363-ACE938436D20}" type="datetimeFigureOut">
              <a:rPr lang="en-GB" smtClean="0"/>
              <a:t>13/08/2015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C5D334-17A7-4729-826B-AF1B90732847}" type="slidenum">
              <a:rPr lang="en-GB" smtClean="0"/>
              <a:t>‹#›</a:t>
            </a:fld>
            <a:endParaRPr lang="en-GB"/>
          </a:p>
        </p:txBody>
      </p:sp>
    </p:spTree>
    <p:extLst>
      <p:ext uri="{BB962C8B-B14F-4D97-AF65-F5344CB8AC3E}">
        <p14:creationId xmlns:p14="http://schemas.microsoft.com/office/powerpoint/2010/main" val="261622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1282623" y="3777346"/>
            <a:ext cx="15914571" cy="80472784"/>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538907" y="3777346"/>
            <a:ext cx="47239660" cy="8047278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90F845F-ABAC-4D38-9363-ACE938436D20}" type="datetimeFigureOut">
              <a:rPr lang="en-GB" smtClean="0"/>
              <a:t>13/08/2015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C5D334-17A7-4729-826B-AF1B90732847}" type="slidenum">
              <a:rPr lang="en-GB" smtClean="0"/>
              <a:t>‹#›</a:t>
            </a:fld>
            <a:endParaRPr lang="en-GB"/>
          </a:p>
        </p:txBody>
      </p:sp>
    </p:spTree>
    <p:extLst>
      <p:ext uri="{BB962C8B-B14F-4D97-AF65-F5344CB8AC3E}">
        <p14:creationId xmlns:p14="http://schemas.microsoft.com/office/powerpoint/2010/main" val="1061227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90F845F-ABAC-4D38-9363-ACE938436D20}" type="datetimeFigureOut">
              <a:rPr lang="en-GB" smtClean="0"/>
              <a:t>13/08/2015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C5D334-17A7-4729-826B-AF1B90732847}" type="slidenum">
              <a:rPr lang="en-GB" smtClean="0"/>
              <a:t>‹#›</a:t>
            </a:fld>
            <a:endParaRPr lang="en-GB"/>
          </a:p>
        </p:txBody>
      </p:sp>
    </p:spTree>
    <p:extLst>
      <p:ext uri="{BB962C8B-B14F-4D97-AF65-F5344CB8AC3E}">
        <p14:creationId xmlns:p14="http://schemas.microsoft.com/office/powerpoint/2010/main" val="436825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89025" y="13743001"/>
            <a:ext cx="25706944" cy="4247656"/>
          </a:xfrm>
        </p:spPr>
        <p:txBody>
          <a:bodyPr anchor="t"/>
          <a:lstStyle>
            <a:lvl1pPr algn="l">
              <a:defRPr sz="9123" b="1" cap="all"/>
            </a:lvl1pPr>
          </a:lstStyle>
          <a:p>
            <a:r>
              <a:rPr lang="en-US" smtClean="0"/>
              <a:t>Click to edit Master title style</a:t>
            </a:r>
            <a:endParaRPr lang="en-GB"/>
          </a:p>
        </p:txBody>
      </p:sp>
      <p:sp>
        <p:nvSpPr>
          <p:cNvPr id="3" name="Text Placeholder 2"/>
          <p:cNvSpPr>
            <a:spLocks noGrp="1"/>
          </p:cNvSpPr>
          <p:nvPr>
            <p:ph type="body" idx="1"/>
          </p:nvPr>
        </p:nvSpPr>
        <p:spPr>
          <a:xfrm>
            <a:off x="2389025" y="9064643"/>
            <a:ext cx="25706944" cy="4678361"/>
          </a:xfrm>
        </p:spPr>
        <p:txBody>
          <a:bodyPr anchor="b"/>
          <a:lstStyle>
            <a:lvl1pPr marL="0" indent="0">
              <a:buNone/>
              <a:defRPr sz="4597">
                <a:solidFill>
                  <a:schemeClr val="tx1">
                    <a:tint val="75000"/>
                  </a:schemeClr>
                </a:solidFill>
              </a:defRPr>
            </a:lvl1pPr>
            <a:lvl2pPr marL="1043054" indent="0">
              <a:buNone/>
              <a:defRPr sz="4102">
                <a:solidFill>
                  <a:schemeClr val="tx1">
                    <a:tint val="75000"/>
                  </a:schemeClr>
                </a:solidFill>
              </a:defRPr>
            </a:lvl2pPr>
            <a:lvl3pPr marL="2086106" indent="0">
              <a:buNone/>
              <a:defRPr sz="3677">
                <a:solidFill>
                  <a:schemeClr val="tx1">
                    <a:tint val="75000"/>
                  </a:schemeClr>
                </a:solidFill>
              </a:defRPr>
            </a:lvl3pPr>
            <a:lvl4pPr marL="3129160" indent="0">
              <a:buNone/>
              <a:defRPr sz="3182">
                <a:solidFill>
                  <a:schemeClr val="tx1">
                    <a:tint val="75000"/>
                  </a:schemeClr>
                </a:solidFill>
              </a:defRPr>
            </a:lvl4pPr>
            <a:lvl5pPr marL="4172212" indent="0">
              <a:buNone/>
              <a:defRPr sz="3182">
                <a:solidFill>
                  <a:schemeClr val="tx1">
                    <a:tint val="75000"/>
                  </a:schemeClr>
                </a:solidFill>
              </a:defRPr>
            </a:lvl5pPr>
            <a:lvl6pPr marL="5215266" indent="0">
              <a:buNone/>
              <a:defRPr sz="3182">
                <a:solidFill>
                  <a:schemeClr val="tx1">
                    <a:tint val="75000"/>
                  </a:schemeClr>
                </a:solidFill>
              </a:defRPr>
            </a:lvl6pPr>
            <a:lvl7pPr marL="6258320" indent="0">
              <a:buNone/>
              <a:defRPr sz="3182">
                <a:solidFill>
                  <a:schemeClr val="tx1">
                    <a:tint val="75000"/>
                  </a:schemeClr>
                </a:solidFill>
              </a:defRPr>
            </a:lvl7pPr>
            <a:lvl8pPr marL="7301372" indent="0">
              <a:buNone/>
              <a:defRPr sz="3182">
                <a:solidFill>
                  <a:schemeClr val="tx1">
                    <a:tint val="75000"/>
                  </a:schemeClr>
                </a:solidFill>
              </a:defRPr>
            </a:lvl8pPr>
            <a:lvl9pPr marL="8344426" indent="0">
              <a:buNone/>
              <a:defRPr sz="3182">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0F845F-ABAC-4D38-9363-ACE938436D20}" type="datetimeFigureOut">
              <a:rPr lang="en-GB" smtClean="0"/>
              <a:t>13/08/2015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C5D334-17A7-4729-826B-AF1B90732847}" type="slidenum">
              <a:rPr lang="en-GB" smtClean="0"/>
              <a:t>‹#›</a:t>
            </a:fld>
            <a:endParaRPr lang="en-GB"/>
          </a:p>
        </p:txBody>
      </p:sp>
    </p:spTree>
    <p:extLst>
      <p:ext uri="{BB962C8B-B14F-4D97-AF65-F5344CB8AC3E}">
        <p14:creationId xmlns:p14="http://schemas.microsoft.com/office/powerpoint/2010/main" val="1280832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538907" y="22005638"/>
            <a:ext cx="31577115" cy="62244498"/>
          </a:xfrm>
        </p:spPr>
        <p:txBody>
          <a:bodyPr/>
          <a:lstStyle>
            <a:lvl1pPr>
              <a:defRPr sz="6365"/>
            </a:lvl1pPr>
            <a:lvl2pPr>
              <a:defRPr sz="5445"/>
            </a:lvl2pPr>
            <a:lvl3pPr>
              <a:defRPr sz="4597"/>
            </a:lvl3pPr>
            <a:lvl4pPr>
              <a:defRPr sz="4102"/>
            </a:lvl4pPr>
            <a:lvl5pPr>
              <a:defRPr sz="4102"/>
            </a:lvl5pPr>
            <a:lvl6pPr>
              <a:defRPr sz="4102"/>
            </a:lvl6pPr>
            <a:lvl7pPr>
              <a:defRPr sz="4102"/>
            </a:lvl7pPr>
            <a:lvl8pPr>
              <a:defRPr sz="4102"/>
            </a:lvl8pPr>
            <a:lvl9pPr>
              <a:defRPr sz="410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5620080" y="22005638"/>
            <a:ext cx="31577115" cy="62244498"/>
          </a:xfrm>
        </p:spPr>
        <p:txBody>
          <a:bodyPr/>
          <a:lstStyle>
            <a:lvl1pPr>
              <a:defRPr sz="6365"/>
            </a:lvl1pPr>
            <a:lvl2pPr>
              <a:defRPr sz="5445"/>
            </a:lvl2pPr>
            <a:lvl3pPr>
              <a:defRPr sz="4597"/>
            </a:lvl3pPr>
            <a:lvl4pPr>
              <a:defRPr sz="4102"/>
            </a:lvl4pPr>
            <a:lvl5pPr>
              <a:defRPr sz="4102"/>
            </a:lvl5pPr>
            <a:lvl6pPr>
              <a:defRPr sz="4102"/>
            </a:lvl6pPr>
            <a:lvl7pPr>
              <a:defRPr sz="4102"/>
            </a:lvl7pPr>
            <a:lvl8pPr>
              <a:defRPr sz="4102"/>
            </a:lvl8pPr>
            <a:lvl9pPr>
              <a:defRPr sz="410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90F845F-ABAC-4D38-9363-ACE938436D20}" type="datetimeFigureOut">
              <a:rPr lang="en-GB" smtClean="0"/>
              <a:t>13/08/2015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C5D334-17A7-4729-826B-AF1B90732847}" type="slidenum">
              <a:rPr lang="en-GB" smtClean="0"/>
              <a:t>‹#›</a:t>
            </a:fld>
            <a:endParaRPr lang="en-GB"/>
          </a:p>
        </p:txBody>
      </p:sp>
    </p:spTree>
    <p:extLst>
      <p:ext uri="{BB962C8B-B14F-4D97-AF65-F5344CB8AC3E}">
        <p14:creationId xmlns:p14="http://schemas.microsoft.com/office/powerpoint/2010/main" val="207456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2173" y="856464"/>
            <a:ext cx="27219117" cy="3564467"/>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1512174" y="4787278"/>
            <a:ext cx="13362782" cy="1995110"/>
          </a:xfrm>
        </p:spPr>
        <p:txBody>
          <a:bodyPr anchor="b"/>
          <a:lstStyle>
            <a:lvl1pPr marL="0" indent="0">
              <a:buNone/>
              <a:defRPr sz="5445" b="1"/>
            </a:lvl1pPr>
            <a:lvl2pPr marL="1043054" indent="0">
              <a:buNone/>
              <a:defRPr sz="4597" b="1"/>
            </a:lvl2pPr>
            <a:lvl3pPr marL="2086106" indent="0">
              <a:buNone/>
              <a:defRPr sz="4102" b="1"/>
            </a:lvl3pPr>
            <a:lvl4pPr marL="3129160" indent="0">
              <a:buNone/>
              <a:defRPr sz="3677" b="1"/>
            </a:lvl4pPr>
            <a:lvl5pPr marL="4172212" indent="0">
              <a:buNone/>
              <a:defRPr sz="3677" b="1"/>
            </a:lvl5pPr>
            <a:lvl6pPr marL="5215266" indent="0">
              <a:buNone/>
              <a:defRPr sz="3677" b="1"/>
            </a:lvl6pPr>
            <a:lvl7pPr marL="6258320" indent="0">
              <a:buNone/>
              <a:defRPr sz="3677" b="1"/>
            </a:lvl7pPr>
            <a:lvl8pPr marL="7301372" indent="0">
              <a:buNone/>
              <a:defRPr sz="3677" b="1"/>
            </a:lvl8pPr>
            <a:lvl9pPr marL="8344426" indent="0">
              <a:buNone/>
              <a:defRPr sz="3677" b="1"/>
            </a:lvl9pPr>
          </a:lstStyle>
          <a:p>
            <a:pPr lvl="0"/>
            <a:r>
              <a:rPr lang="en-US" smtClean="0"/>
              <a:t>Click to edit Master text styles</a:t>
            </a:r>
          </a:p>
        </p:txBody>
      </p:sp>
      <p:sp>
        <p:nvSpPr>
          <p:cNvPr id="4" name="Content Placeholder 3"/>
          <p:cNvSpPr>
            <a:spLocks noGrp="1"/>
          </p:cNvSpPr>
          <p:nvPr>
            <p:ph sz="half" idx="2"/>
          </p:nvPr>
        </p:nvSpPr>
        <p:spPr>
          <a:xfrm>
            <a:off x="1512174" y="6782388"/>
            <a:ext cx="13362782" cy="12322164"/>
          </a:xfrm>
        </p:spPr>
        <p:txBody>
          <a:bodyPr/>
          <a:lstStyle>
            <a:lvl1pPr>
              <a:defRPr sz="5445"/>
            </a:lvl1pPr>
            <a:lvl2pPr>
              <a:defRPr sz="4597"/>
            </a:lvl2pPr>
            <a:lvl3pPr>
              <a:defRPr sz="4102"/>
            </a:lvl3pPr>
            <a:lvl4pPr>
              <a:defRPr sz="3677"/>
            </a:lvl4pPr>
            <a:lvl5pPr>
              <a:defRPr sz="3677"/>
            </a:lvl5pPr>
            <a:lvl6pPr>
              <a:defRPr sz="3677"/>
            </a:lvl6pPr>
            <a:lvl7pPr>
              <a:defRPr sz="3677"/>
            </a:lvl7pPr>
            <a:lvl8pPr>
              <a:defRPr sz="3677"/>
            </a:lvl8pPr>
            <a:lvl9pPr>
              <a:defRPr sz="367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15363265" y="4787278"/>
            <a:ext cx="13368031" cy="1995110"/>
          </a:xfrm>
        </p:spPr>
        <p:txBody>
          <a:bodyPr anchor="b"/>
          <a:lstStyle>
            <a:lvl1pPr marL="0" indent="0">
              <a:buNone/>
              <a:defRPr sz="5445" b="1"/>
            </a:lvl1pPr>
            <a:lvl2pPr marL="1043054" indent="0">
              <a:buNone/>
              <a:defRPr sz="4597" b="1"/>
            </a:lvl2pPr>
            <a:lvl3pPr marL="2086106" indent="0">
              <a:buNone/>
              <a:defRPr sz="4102" b="1"/>
            </a:lvl3pPr>
            <a:lvl4pPr marL="3129160" indent="0">
              <a:buNone/>
              <a:defRPr sz="3677" b="1"/>
            </a:lvl4pPr>
            <a:lvl5pPr marL="4172212" indent="0">
              <a:buNone/>
              <a:defRPr sz="3677" b="1"/>
            </a:lvl5pPr>
            <a:lvl6pPr marL="5215266" indent="0">
              <a:buNone/>
              <a:defRPr sz="3677" b="1"/>
            </a:lvl6pPr>
            <a:lvl7pPr marL="6258320" indent="0">
              <a:buNone/>
              <a:defRPr sz="3677" b="1"/>
            </a:lvl7pPr>
            <a:lvl8pPr marL="7301372" indent="0">
              <a:buNone/>
              <a:defRPr sz="3677" b="1"/>
            </a:lvl8pPr>
            <a:lvl9pPr marL="8344426" indent="0">
              <a:buNone/>
              <a:defRPr sz="3677" b="1"/>
            </a:lvl9pPr>
          </a:lstStyle>
          <a:p>
            <a:pPr lvl="0"/>
            <a:r>
              <a:rPr lang="en-US" smtClean="0"/>
              <a:t>Click to edit Master text styles</a:t>
            </a:r>
          </a:p>
        </p:txBody>
      </p:sp>
      <p:sp>
        <p:nvSpPr>
          <p:cNvPr id="6" name="Content Placeholder 5"/>
          <p:cNvSpPr>
            <a:spLocks noGrp="1"/>
          </p:cNvSpPr>
          <p:nvPr>
            <p:ph sz="quarter" idx="4"/>
          </p:nvPr>
        </p:nvSpPr>
        <p:spPr>
          <a:xfrm>
            <a:off x="15363265" y="6782388"/>
            <a:ext cx="13368031" cy="12322164"/>
          </a:xfrm>
        </p:spPr>
        <p:txBody>
          <a:bodyPr/>
          <a:lstStyle>
            <a:lvl1pPr>
              <a:defRPr sz="5445"/>
            </a:lvl1pPr>
            <a:lvl2pPr>
              <a:defRPr sz="4597"/>
            </a:lvl2pPr>
            <a:lvl3pPr>
              <a:defRPr sz="4102"/>
            </a:lvl3pPr>
            <a:lvl4pPr>
              <a:defRPr sz="3677"/>
            </a:lvl4pPr>
            <a:lvl5pPr>
              <a:defRPr sz="3677"/>
            </a:lvl5pPr>
            <a:lvl6pPr>
              <a:defRPr sz="3677"/>
            </a:lvl6pPr>
            <a:lvl7pPr>
              <a:defRPr sz="3677"/>
            </a:lvl7pPr>
            <a:lvl8pPr>
              <a:defRPr sz="3677"/>
            </a:lvl8pPr>
            <a:lvl9pPr>
              <a:defRPr sz="367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90F845F-ABAC-4D38-9363-ACE938436D20}" type="datetimeFigureOut">
              <a:rPr lang="en-GB" smtClean="0"/>
              <a:t>13/08/2015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4C5D334-17A7-4729-826B-AF1B90732847}" type="slidenum">
              <a:rPr lang="en-GB" smtClean="0"/>
              <a:t>‹#›</a:t>
            </a:fld>
            <a:endParaRPr lang="en-GB"/>
          </a:p>
        </p:txBody>
      </p:sp>
    </p:spTree>
    <p:extLst>
      <p:ext uri="{BB962C8B-B14F-4D97-AF65-F5344CB8AC3E}">
        <p14:creationId xmlns:p14="http://schemas.microsoft.com/office/powerpoint/2010/main" val="4293650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90F845F-ABAC-4D38-9363-ACE938436D20}" type="datetimeFigureOut">
              <a:rPr lang="en-GB" smtClean="0"/>
              <a:t>13/08/2015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4C5D334-17A7-4729-826B-AF1B90732847}" type="slidenum">
              <a:rPr lang="en-GB" smtClean="0"/>
              <a:t>‹#›</a:t>
            </a:fld>
            <a:endParaRPr lang="en-GB"/>
          </a:p>
        </p:txBody>
      </p:sp>
    </p:spTree>
    <p:extLst>
      <p:ext uri="{BB962C8B-B14F-4D97-AF65-F5344CB8AC3E}">
        <p14:creationId xmlns:p14="http://schemas.microsoft.com/office/powerpoint/2010/main" val="2576845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0F845F-ABAC-4D38-9363-ACE938436D20}" type="datetimeFigureOut">
              <a:rPr lang="en-GB" smtClean="0"/>
              <a:t>13/08/2015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4C5D334-17A7-4729-826B-AF1B90732847}" type="slidenum">
              <a:rPr lang="en-GB" smtClean="0"/>
              <a:t>‹#›</a:t>
            </a:fld>
            <a:endParaRPr lang="en-GB"/>
          </a:p>
        </p:txBody>
      </p:sp>
    </p:spTree>
    <p:extLst>
      <p:ext uri="{BB962C8B-B14F-4D97-AF65-F5344CB8AC3E}">
        <p14:creationId xmlns:p14="http://schemas.microsoft.com/office/powerpoint/2010/main" val="3334879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2175" y="851512"/>
            <a:ext cx="9949891" cy="3623875"/>
          </a:xfrm>
        </p:spPr>
        <p:txBody>
          <a:bodyPr anchor="b"/>
          <a:lstStyle>
            <a:lvl1pPr algn="l">
              <a:defRPr sz="4597" b="1"/>
            </a:lvl1pPr>
          </a:lstStyle>
          <a:p>
            <a:r>
              <a:rPr lang="en-US" smtClean="0"/>
              <a:t>Click to edit Master title style</a:t>
            </a:r>
            <a:endParaRPr lang="en-GB"/>
          </a:p>
        </p:txBody>
      </p:sp>
      <p:sp>
        <p:nvSpPr>
          <p:cNvPr id="3" name="Content Placeholder 2"/>
          <p:cNvSpPr>
            <a:spLocks noGrp="1"/>
          </p:cNvSpPr>
          <p:nvPr>
            <p:ph idx="1"/>
          </p:nvPr>
        </p:nvSpPr>
        <p:spPr>
          <a:xfrm>
            <a:off x="11824355" y="851516"/>
            <a:ext cx="16906936" cy="18253041"/>
          </a:xfrm>
        </p:spPr>
        <p:txBody>
          <a:bodyPr/>
          <a:lstStyle>
            <a:lvl1pPr>
              <a:defRPr sz="7284"/>
            </a:lvl1pPr>
            <a:lvl2pPr>
              <a:defRPr sz="6365"/>
            </a:lvl2pPr>
            <a:lvl3pPr>
              <a:defRPr sz="5445"/>
            </a:lvl3pPr>
            <a:lvl4pPr>
              <a:defRPr sz="4597"/>
            </a:lvl4pPr>
            <a:lvl5pPr>
              <a:defRPr sz="4597"/>
            </a:lvl5pPr>
            <a:lvl6pPr>
              <a:defRPr sz="4597"/>
            </a:lvl6pPr>
            <a:lvl7pPr>
              <a:defRPr sz="4597"/>
            </a:lvl7pPr>
            <a:lvl8pPr>
              <a:defRPr sz="4597"/>
            </a:lvl8pPr>
            <a:lvl9pPr>
              <a:defRPr sz="459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1512175" y="4475391"/>
            <a:ext cx="9949891" cy="14629167"/>
          </a:xfrm>
        </p:spPr>
        <p:txBody>
          <a:bodyPr/>
          <a:lstStyle>
            <a:lvl1pPr marL="0" indent="0">
              <a:buNone/>
              <a:defRPr sz="3182"/>
            </a:lvl1pPr>
            <a:lvl2pPr marL="1043054" indent="0">
              <a:buNone/>
              <a:defRPr sz="2758"/>
            </a:lvl2pPr>
            <a:lvl3pPr marL="2086106" indent="0">
              <a:buNone/>
              <a:defRPr sz="2263"/>
            </a:lvl3pPr>
            <a:lvl4pPr marL="3129160" indent="0">
              <a:buNone/>
              <a:defRPr sz="2051"/>
            </a:lvl4pPr>
            <a:lvl5pPr marL="4172212" indent="0">
              <a:buNone/>
              <a:defRPr sz="2051"/>
            </a:lvl5pPr>
            <a:lvl6pPr marL="5215266" indent="0">
              <a:buNone/>
              <a:defRPr sz="2051"/>
            </a:lvl6pPr>
            <a:lvl7pPr marL="6258320" indent="0">
              <a:buNone/>
              <a:defRPr sz="2051"/>
            </a:lvl7pPr>
            <a:lvl8pPr marL="7301372" indent="0">
              <a:buNone/>
              <a:defRPr sz="2051"/>
            </a:lvl8pPr>
            <a:lvl9pPr marL="8344426" indent="0">
              <a:buNone/>
              <a:defRPr sz="2051"/>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0F845F-ABAC-4D38-9363-ACE938436D20}" type="datetimeFigureOut">
              <a:rPr lang="en-GB" smtClean="0"/>
              <a:t>13/08/2015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C5D334-17A7-4729-826B-AF1B90732847}" type="slidenum">
              <a:rPr lang="en-GB" smtClean="0"/>
              <a:t>‹#›</a:t>
            </a:fld>
            <a:endParaRPr lang="en-GB"/>
          </a:p>
        </p:txBody>
      </p:sp>
    </p:spTree>
    <p:extLst>
      <p:ext uri="{BB962C8B-B14F-4D97-AF65-F5344CB8AC3E}">
        <p14:creationId xmlns:p14="http://schemas.microsoft.com/office/powerpoint/2010/main" val="2791141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27930" y="14970760"/>
            <a:ext cx="18146078" cy="1767383"/>
          </a:xfrm>
        </p:spPr>
        <p:txBody>
          <a:bodyPr anchor="b"/>
          <a:lstStyle>
            <a:lvl1pPr algn="l">
              <a:defRPr sz="4597" b="1"/>
            </a:lvl1pPr>
          </a:lstStyle>
          <a:p>
            <a:r>
              <a:rPr lang="en-US" smtClean="0"/>
              <a:t>Click to edit Master title style</a:t>
            </a:r>
            <a:endParaRPr lang="en-GB"/>
          </a:p>
        </p:txBody>
      </p:sp>
      <p:sp>
        <p:nvSpPr>
          <p:cNvPr id="3" name="Picture Placeholder 2"/>
          <p:cNvSpPr>
            <a:spLocks noGrp="1"/>
          </p:cNvSpPr>
          <p:nvPr>
            <p:ph type="pic" idx="1"/>
          </p:nvPr>
        </p:nvSpPr>
        <p:spPr>
          <a:xfrm>
            <a:off x="5927930" y="1910950"/>
            <a:ext cx="18146078" cy="12832080"/>
          </a:xfrm>
        </p:spPr>
        <p:txBody>
          <a:bodyPr/>
          <a:lstStyle>
            <a:lvl1pPr marL="0" indent="0">
              <a:buNone/>
              <a:defRPr sz="7284"/>
            </a:lvl1pPr>
            <a:lvl2pPr marL="1043054" indent="0">
              <a:buNone/>
              <a:defRPr sz="6365"/>
            </a:lvl2pPr>
            <a:lvl3pPr marL="2086106" indent="0">
              <a:buNone/>
              <a:defRPr sz="5445"/>
            </a:lvl3pPr>
            <a:lvl4pPr marL="3129160" indent="0">
              <a:buNone/>
              <a:defRPr sz="4597"/>
            </a:lvl4pPr>
            <a:lvl5pPr marL="4172212" indent="0">
              <a:buNone/>
              <a:defRPr sz="4597"/>
            </a:lvl5pPr>
            <a:lvl6pPr marL="5215266" indent="0">
              <a:buNone/>
              <a:defRPr sz="4597"/>
            </a:lvl6pPr>
            <a:lvl7pPr marL="6258320" indent="0">
              <a:buNone/>
              <a:defRPr sz="4597"/>
            </a:lvl7pPr>
            <a:lvl8pPr marL="7301372" indent="0">
              <a:buNone/>
              <a:defRPr sz="4597"/>
            </a:lvl8pPr>
            <a:lvl9pPr marL="8344426" indent="0">
              <a:buNone/>
              <a:defRPr sz="4597"/>
            </a:lvl9pPr>
          </a:lstStyle>
          <a:p>
            <a:endParaRPr lang="en-GB"/>
          </a:p>
        </p:txBody>
      </p:sp>
      <p:sp>
        <p:nvSpPr>
          <p:cNvPr id="4" name="Text Placeholder 3"/>
          <p:cNvSpPr>
            <a:spLocks noGrp="1"/>
          </p:cNvSpPr>
          <p:nvPr>
            <p:ph type="body" sz="half" idx="2"/>
          </p:nvPr>
        </p:nvSpPr>
        <p:spPr>
          <a:xfrm>
            <a:off x="5927930" y="16738143"/>
            <a:ext cx="18146078" cy="2509977"/>
          </a:xfrm>
        </p:spPr>
        <p:txBody>
          <a:bodyPr/>
          <a:lstStyle>
            <a:lvl1pPr marL="0" indent="0">
              <a:buNone/>
              <a:defRPr sz="3182"/>
            </a:lvl1pPr>
            <a:lvl2pPr marL="1043054" indent="0">
              <a:buNone/>
              <a:defRPr sz="2758"/>
            </a:lvl2pPr>
            <a:lvl3pPr marL="2086106" indent="0">
              <a:buNone/>
              <a:defRPr sz="2263"/>
            </a:lvl3pPr>
            <a:lvl4pPr marL="3129160" indent="0">
              <a:buNone/>
              <a:defRPr sz="2051"/>
            </a:lvl4pPr>
            <a:lvl5pPr marL="4172212" indent="0">
              <a:buNone/>
              <a:defRPr sz="2051"/>
            </a:lvl5pPr>
            <a:lvl6pPr marL="5215266" indent="0">
              <a:buNone/>
              <a:defRPr sz="2051"/>
            </a:lvl6pPr>
            <a:lvl7pPr marL="6258320" indent="0">
              <a:buNone/>
              <a:defRPr sz="2051"/>
            </a:lvl7pPr>
            <a:lvl8pPr marL="7301372" indent="0">
              <a:buNone/>
              <a:defRPr sz="2051"/>
            </a:lvl8pPr>
            <a:lvl9pPr marL="8344426" indent="0">
              <a:buNone/>
              <a:defRPr sz="2051"/>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0F845F-ABAC-4D38-9363-ACE938436D20}" type="datetimeFigureOut">
              <a:rPr lang="en-GB" smtClean="0"/>
              <a:t>13/08/2015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C5D334-17A7-4729-826B-AF1B90732847}" type="slidenum">
              <a:rPr lang="en-GB" smtClean="0"/>
              <a:t>‹#›</a:t>
            </a:fld>
            <a:endParaRPr lang="en-GB"/>
          </a:p>
        </p:txBody>
      </p:sp>
    </p:spTree>
    <p:extLst>
      <p:ext uri="{BB962C8B-B14F-4D97-AF65-F5344CB8AC3E}">
        <p14:creationId xmlns:p14="http://schemas.microsoft.com/office/powerpoint/2010/main" val="2572521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12173" y="856464"/>
            <a:ext cx="27219117" cy="3564467"/>
          </a:xfrm>
          <a:prstGeom prst="rect">
            <a:avLst/>
          </a:prstGeom>
        </p:spPr>
        <p:txBody>
          <a:bodyPr vert="horz" lIns="294980" tIns="147492" rIns="294980" bIns="147492"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1512173" y="4990255"/>
            <a:ext cx="27219117" cy="14114300"/>
          </a:xfrm>
          <a:prstGeom prst="rect">
            <a:avLst/>
          </a:prstGeom>
        </p:spPr>
        <p:txBody>
          <a:bodyPr vert="horz" lIns="294980" tIns="147492" rIns="294980" bIns="14749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1512174" y="19822397"/>
            <a:ext cx="7056808" cy="1138649"/>
          </a:xfrm>
          <a:prstGeom prst="rect">
            <a:avLst/>
          </a:prstGeom>
        </p:spPr>
        <p:txBody>
          <a:bodyPr vert="horz" lIns="294980" tIns="147492" rIns="294980" bIns="147492" rtlCol="0" anchor="ctr"/>
          <a:lstStyle>
            <a:lvl1pPr algn="l">
              <a:defRPr sz="2758">
                <a:solidFill>
                  <a:schemeClr val="tx1">
                    <a:tint val="75000"/>
                  </a:schemeClr>
                </a:solidFill>
              </a:defRPr>
            </a:lvl1pPr>
          </a:lstStyle>
          <a:p>
            <a:fld id="{690F845F-ABAC-4D38-9363-ACE938436D20}" type="datetimeFigureOut">
              <a:rPr lang="en-GB" smtClean="0"/>
              <a:t>13/08/2015</a:t>
            </a:fld>
            <a:endParaRPr lang="en-GB"/>
          </a:p>
        </p:txBody>
      </p:sp>
      <p:sp>
        <p:nvSpPr>
          <p:cNvPr id="5" name="Footer Placeholder 4"/>
          <p:cNvSpPr>
            <a:spLocks noGrp="1"/>
          </p:cNvSpPr>
          <p:nvPr>
            <p:ph type="ftr" sz="quarter" idx="3"/>
          </p:nvPr>
        </p:nvSpPr>
        <p:spPr>
          <a:xfrm>
            <a:off x="10333184" y="19822397"/>
            <a:ext cx="9577097" cy="1138649"/>
          </a:xfrm>
          <a:prstGeom prst="rect">
            <a:avLst/>
          </a:prstGeom>
        </p:spPr>
        <p:txBody>
          <a:bodyPr vert="horz" lIns="294980" tIns="147492" rIns="294980" bIns="147492" rtlCol="0" anchor="ctr"/>
          <a:lstStyle>
            <a:lvl1pPr algn="ctr">
              <a:defRPr sz="2758">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21674483" y="19822397"/>
            <a:ext cx="7056808" cy="1138649"/>
          </a:xfrm>
          <a:prstGeom prst="rect">
            <a:avLst/>
          </a:prstGeom>
        </p:spPr>
        <p:txBody>
          <a:bodyPr vert="horz" lIns="294980" tIns="147492" rIns="294980" bIns="147492" rtlCol="0" anchor="ctr"/>
          <a:lstStyle>
            <a:lvl1pPr algn="r">
              <a:defRPr sz="2758">
                <a:solidFill>
                  <a:schemeClr val="tx1">
                    <a:tint val="75000"/>
                  </a:schemeClr>
                </a:solidFill>
              </a:defRPr>
            </a:lvl1pPr>
          </a:lstStyle>
          <a:p>
            <a:fld id="{F4C5D334-17A7-4729-826B-AF1B90732847}" type="slidenum">
              <a:rPr lang="en-GB" smtClean="0"/>
              <a:t>‹#›</a:t>
            </a:fld>
            <a:endParaRPr lang="en-GB"/>
          </a:p>
        </p:txBody>
      </p:sp>
    </p:spTree>
    <p:extLst>
      <p:ext uri="{BB962C8B-B14F-4D97-AF65-F5344CB8AC3E}">
        <p14:creationId xmlns:p14="http://schemas.microsoft.com/office/powerpoint/2010/main" val="20303504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2086106" rtl="0" eaLnBrk="1" latinLnBrk="0" hangingPunct="1">
        <a:spcBef>
          <a:spcPct val="0"/>
        </a:spcBef>
        <a:buNone/>
        <a:defRPr sz="10042" kern="1200">
          <a:solidFill>
            <a:schemeClr val="tx1"/>
          </a:solidFill>
          <a:latin typeface="+mj-lt"/>
          <a:ea typeface="+mj-ea"/>
          <a:cs typeface="+mj-cs"/>
        </a:defRPr>
      </a:lvl1pPr>
    </p:titleStyle>
    <p:bodyStyle>
      <a:lvl1pPr marL="782291" indent="-782291" algn="l" defTabSz="2086106" rtl="0" eaLnBrk="1" latinLnBrk="0" hangingPunct="1">
        <a:spcBef>
          <a:spcPct val="20000"/>
        </a:spcBef>
        <a:buFont typeface="Arial" pitchFamily="34" charset="0"/>
        <a:buChar char="•"/>
        <a:defRPr sz="7284" kern="1200">
          <a:solidFill>
            <a:schemeClr val="tx1"/>
          </a:solidFill>
          <a:latin typeface="+mn-lt"/>
          <a:ea typeface="+mn-ea"/>
          <a:cs typeface="+mn-cs"/>
        </a:defRPr>
      </a:lvl1pPr>
      <a:lvl2pPr marL="1694962" indent="-651908" algn="l" defTabSz="2086106" rtl="0" eaLnBrk="1" latinLnBrk="0" hangingPunct="1">
        <a:spcBef>
          <a:spcPct val="20000"/>
        </a:spcBef>
        <a:buFont typeface="Arial" pitchFamily="34" charset="0"/>
        <a:buChar char="–"/>
        <a:defRPr sz="6365" kern="1200">
          <a:solidFill>
            <a:schemeClr val="tx1"/>
          </a:solidFill>
          <a:latin typeface="+mn-lt"/>
          <a:ea typeface="+mn-ea"/>
          <a:cs typeface="+mn-cs"/>
        </a:defRPr>
      </a:lvl2pPr>
      <a:lvl3pPr marL="2607632" indent="-521526" algn="l" defTabSz="2086106" rtl="0" eaLnBrk="1" latinLnBrk="0" hangingPunct="1">
        <a:spcBef>
          <a:spcPct val="20000"/>
        </a:spcBef>
        <a:buFont typeface="Arial" pitchFamily="34" charset="0"/>
        <a:buChar char="•"/>
        <a:defRPr sz="5445" kern="1200">
          <a:solidFill>
            <a:schemeClr val="tx1"/>
          </a:solidFill>
          <a:latin typeface="+mn-lt"/>
          <a:ea typeface="+mn-ea"/>
          <a:cs typeface="+mn-cs"/>
        </a:defRPr>
      </a:lvl3pPr>
      <a:lvl4pPr marL="3650686" indent="-521526" algn="l" defTabSz="2086106" rtl="0" eaLnBrk="1" latinLnBrk="0" hangingPunct="1">
        <a:spcBef>
          <a:spcPct val="20000"/>
        </a:spcBef>
        <a:buFont typeface="Arial" pitchFamily="34" charset="0"/>
        <a:buChar char="–"/>
        <a:defRPr sz="4597" kern="1200">
          <a:solidFill>
            <a:schemeClr val="tx1"/>
          </a:solidFill>
          <a:latin typeface="+mn-lt"/>
          <a:ea typeface="+mn-ea"/>
          <a:cs typeface="+mn-cs"/>
        </a:defRPr>
      </a:lvl4pPr>
      <a:lvl5pPr marL="4693740" indent="-521526" algn="l" defTabSz="2086106" rtl="0" eaLnBrk="1" latinLnBrk="0" hangingPunct="1">
        <a:spcBef>
          <a:spcPct val="20000"/>
        </a:spcBef>
        <a:buFont typeface="Arial" pitchFamily="34" charset="0"/>
        <a:buChar char="»"/>
        <a:defRPr sz="4597" kern="1200">
          <a:solidFill>
            <a:schemeClr val="tx1"/>
          </a:solidFill>
          <a:latin typeface="+mn-lt"/>
          <a:ea typeface="+mn-ea"/>
          <a:cs typeface="+mn-cs"/>
        </a:defRPr>
      </a:lvl5pPr>
      <a:lvl6pPr marL="5736792" indent="-521526" algn="l" defTabSz="2086106" rtl="0" eaLnBrk="1" latinLnBrk="0" hangingPunct="1">
        <a:spcBef>
          <a:spcPct val="20000"/>
        </a:spcBef>
        <a:buFont typeface="Arial" pitchFamily="34" charset="0"/>
        <a:buChar char="•"/>
        <a:defRPr sz="4597" kern="1200">
          <a:solidFill>
            <a:schemeClr val="tx1"/>
          </a:solidFill>
          <a:latin typeface="+mn-lt"/>
          <a:ea typeface="+mn-ea"/>
          <a:cs typeface="+mn-cs"/>
        </a:defRPr>
      </a:lvl6pPr>
      <a:lvl7pPr marL="6779846" indent="-521526" algn="l" defTabSz="2086106" rtl="0" eaLnBrk="1" latinLnBrk="0" hangingPunct="1">
        <a:spcBef>
          <a:spcPct val="20000"/>
        </a:spcBef>
        <a:buFont typeface="Arial" pitchFamily="34" charset="0"/>
        <a:buChar char="•"/>
        <a:defRPr sz="4597" kern="1200">
          <a:solidFill>
            <a:schemeClr val="tx1"/>
          </a:solidFill>
          <a:latin typeface="+mn-lt"/>
          <a:ea typeface="+mn-ea"/>
          <a:cs typeface="+mn-cs"/>
        </a:defRPr>
      </a:lvl7pPr>
      <a:lvl8pPr marL="7822900" indent="-521526" algn="l" defTabSz="2086106" rtl="0" eaLnBrk="1" latinLnBrk="0" hangingPunct="1">
        <a:spcBef>
          <a:spcPct val="20000"/>
        </a:spcBef>
        <a:buFont typeface="Arial" pitchFamily="34" charset="0"/>
        <a:buChar char="•"/>
        <a:defRPr sz="4597" kern="1200">
          <a:solidFill>
            <a:schemeClr val="tx1"/>
          </a:solidFill>
          <a:latin typeface="+mn-lt"/>
          <a:ea typeface="+mn-ea"/>
          <a:cs typeface="+mn-cs"/>
        </a:defRPr>
      </a:lvl8pPr>
      <a:lvl9pPr marL="8865952" indent="-521526" algn="l" defTabSz="2086106" rtl="0" eaLnBrk="1" latinLnBrk="0" hangingPunct="1">
        <a:spcBef>
          <a:spcPct val="20000"/>
        </a:spcBef>
        <a:buFont typeface="Arial" pitchFamily="34" charset="0"/>
        <a:buChar char="•"/>
        <a:defRPr sz="4597" kern="1200">
          <a:solidFill>
            <a:schemeClr val="tx1"/>
          </a:solidFill>
          <a:latin typeface="+mn-lt"/>
          <a:ea typeface="+mn-ea"/>
          <a:cs typeface="+mn-cs"/>
        </a:defRPr>
      </a:lvl9pPr>
    </p:bodyStyle>
    <p:otherStyle>
      <a:defPPr>
        <a:defRPr lang="en-US"/>
      </a:defPPr>
      <a:lvl1pPr marL="0" algn="l" defTabSz="2086106" rtl="0" eaLnBrk="1" latinLnBrk="0" hangingPunct="1">
        <a:defRPr sz="4102" kern="1200">
          <a:solidFill>
            <a:schemeClr val="tx1"/>
          </a:solidFill>
          <a:latin typeface="+mn-lt"/>
          <a:ea typeface="+mn-ea"/>
          <a:cs typeface="+mn-cs"/>
        </a:defRPr>
      </a:lvl1pPr>
      <a:lvl2pPr marL="1043054" algn="l" defTabSz="2086106" rtl="0" eaLnBrk="1" latinLnBrk="0" hangingPunct="1">
        <a:defRPr sz="4102" kern="1200">
          <a:solidFill>
            <a:schemeClr val="tx1"/>
          </a:solidFill>
          <a:latin typeface="+mn-lt"/>
          <a:ea typeface="+mn-ea"/>
          <a:cs typeface="+mn-cs"/>
        </a:defRPr>
      </a:lvl2pPr>
      <a:lvl3pPr marL="2086106" algn="l" defTabSz="2086106" rtl="0" eaLnBrk="1" latinLnBrk="0" hangingPunct="1">
        <a:defRPr sz="4102" kern="1200">
          <a:solidFill>
            <a:schemeClr val="tx1"/>
          </a:solidFill>
          <a:latin typeface="+mn-lt"/>
          <a:ea typeface="+mn-ea"/>
          <a:cs typeface="+mn-cs"/>
        </a:defRPr>
      </a:lvl3pPr>
      <a:lvl4pPr marL="3129160" algn="l" defTabSz="2086106" rtl="0" eaLnBrk="1" latinLnBrk="0" hangingPunct="1">
        <a:defRPr sz="4102" kern="1200">
          <a:solidFill>
            <a:schemeClr val="tx1"/>
          </a:solidFill>
          <a:latin typeface="+mn-lt"/>
          <a:ea typeface="+mn-ea"/>
          <a:cs typeface="+mn-cs"/>
        </a:defRPr>
      </a:lvl4pPr>
      <a:lvl5pPr marL="4172212" algn="l" defTabSz="2086106" rtl="0" eaLnBrk="1" latinLnBrk="0" hangingPunct="1">
        <a:defRPr sz="4102" kern="1200">
          <a:solidFill>
            <a:schemeClr val="tx1"/>
          </a:solidFill>
          <a:latin typeface="+mn-lt"/>
          <a:ea typeface="+mn-ea"/>
          <a:cs typeface="+mn-cs"/>
        </a:defRPr>
      </a:lvl5pPr>
      <a:lvl6pPr marL="5215266" algn="l" defTabSz="2086106" rtl="0" eaLnBrk="1" latinLnBrk="0" hangingPunct="1">
        <a:defRPr sz="4102" kern="1200">
          <a:solidFill>
            <a:schemeClr val="tx1"/>
          </a:solidFill>
          <a:latin typeface="+mn-lt"/>
          <a:ea typeface="+mn-ea"/>
          <a:cs typeface="+mn-cs"/>
        </a:defRPr>
      </a:lvl6pPr>
      <a:lvl7pPr marL="6258320" algn="l" defTabSz="2086106" rtl="0" eaLnBrk="1" latinLnBrk="0" hangingPunct="1">
        <a:defRPr sz="4102" kern="1200">
          <a:solidFill>
            <a:schemeClr val="tx1"/>
          </a:solidFill>
          <a:latin typeface="+mn-lt"/>
          <a:ea typeface="+mn-ea"/>
          <a:cs typeface="+mn-cs"/>
        </a:defRPr>
      </a:lvl7pPr>
      <a:lvl8pPr marL="7301372" algn="l" defTabSz="2086106" rtl="0" eaLnBrk="1" latinLnBrk="0" hangingPunct="1">
        <a:defRPr sz="4102" kern="1200">
          <a:solidFill>
            <a:schemeClr val="tx1"/>
          </a:solidFill>
          <a:latin typeface="+mn-lt"/>
          <a:ea typeface="+mn-ea"/>
          <a:cs typeface="+mn-cs"/>
        </a:defRPr>
      </a:lvl8pPr>
      <a:lvl9pPr marL="8344426" algn="l" defTabSz="2086106" rtl="0" eaLnBrk="1" latinLnBrk="0" hangingPunct="1">
        <a:defRPr sz="410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image" Target="../media/image11.jpeg"/><Relationship Id="rId18" Type="http://schemas.openxmlformats.org/officeDocument/2006/relationships/image" Target="../media/image16.jpeg"/><Relationship Id="rId3" Type="http://schemas.openxmlformats.org/officeDocument/2006/relationships/hyperlink" Target="http://www.aber.ac.uk/images/id-2007/emf/aber-uni-logo.emf" TargetMode="External"/><Relationship Id="rId7" Type="http://schemas.openxmlformats.org/officeDocument/2006/relationships/image" Target="../media/image5.jpeg"/><Relationship Id="rId12" Type="http://schemas.openxmlformats.org/officeDocument/2006/relationships/image" Target="../media/image10.jpeg"/><Relationship Id="rId17" Type="http://schemas.openxmlformats.org/officeDocument/2006/relationships/image" Target="../media/image15.jpeg"/><Relationship Id="rId2" Type="http://schemas.openxmlformats.org/officeDocument/2006/relationships/image" Target="../media/image1.jpeg"/><Relationship Id="rId16"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jpeg"/><Relationship Id="rId15" Type="http://schemas.openxmlformats.org/officeDocument/2006/relationships/image" Target="../media/image13.jpeg"/><Relationship Id="rId10" Type="http://schemas.openxmlformats.org/officeDocument/2006/relationships/image" Target="../media/image8.jpg"/><Relationship Id="rId4" Type="http://schemas.openxmlformats.org/officeDocument/2006/relationships/image" Target="../media/image2.jpeg"/><Relationship Id="rId9" Type="http://schemas.openxmlformats.org/officeDocument/2006/relationships/image" Target="../media/image7.pn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9923" y="15170748"/>
            <a:ext cx="3034560" cy="2147388"/>
          </a:xfrm>
          <a:prstGeom prst="rect">
            <a:avLst/>
          </a:prstGeom>
        </p:spPr>
      </p:pic>
      <p:sp>
        <p:nvSpPr>
          <p:cNvPr id="4" name="TextBox 3"/>
          <p:cNvSpPr txBox="1"/>
          <p:nvPr/>
        </p:nvSpPr>
        <p:spPr>
          <a:xfrm>
            <a:off x="674280" y="713807"/>
            <a:ext cx="29209091" cy="1200329"/>
          </a:xfrm>
          <a:prstGeom prst="rect">
            <a:avLst/>
          </a:prstGeom>
          <a:noFill/>
        </p:spPr>
        <p:txBody>
          <a:bodyPr wrap="square" rtlCol="0">
            <a:spAutoFit/>
          </a:bodyPr>
          <a:lstStyle/>
          <a:p>
            <a:r>
              <a:rPr lang="en-GB" sz="7200" b="1" i="1" dirty="0" smtClean="0">
                <a:solidFill>
                  <a:schemeClr val="accent3">
                    <a:lumMod val="50000"/>
                  </a:schemeClr>
                </a:solidFill>
                <a:latin typeface="Lucida Sans Unicode" panose="020B0602030504020204" pitchFamily="34" charset="0"/>
                <a:cs typeface="Lucida Sans Unicode" panose="020B0602030504020204" pitchFamily="34" charset="0"/>
              </a:rPr>
              <a:t>Exploring Everyday Globalization with Digital and Visual Methods </a:t>
            </a:r>
            <a:endParaRPr lang="en-GB" sz="7200" b="1" i="1" dirty="0">
              <a:solidFill>
                <a:schemeClr val="accent3">
                  <a:lumMod val="50000"/>
                </a:schemeClr>
              </a:solidFill>
              <a:latin typeface="Lucida Sans Unicode" panose="020B0602030504020204" pitchFamily="34" charset="0"/>
              <a:cs typeface="Lucida Sans Unicode" panose="020B0602030504020204" pitchFamily="34" charset="0"/>
            </a:endParaRPr>
          </a:p>
        </p:txBody>
      </p:sp>
      <p:sp>
        <p:nvSpPr>
          <p:cNvPr id="6" name="TextBox 5"/>
          <p:cNvSpPr txBox="1"/>
          <p:nvPr/>
        </p:nvSpPr>
        <p:spPr>
          <a:xfrm>
            <a:off x="10955176" y="3556547"/>
            <a:ext cx="8401929" cy="2677656"/>
          </a:xfrm>
          <a:prstGeom prst="rect">
            <a:avLst/>
          </a:prstGeom>
          <a:solidFill>
            <a:schemeClr val="bg2">
              <a:lumMod val="75000"/>
            </a:schemeClr>
          </a:solidFill>
        </p:spPr>
        <p:txBody>
          <a:bodyPr wrap="square" rtlCol="0">
            <a:spAutoFit/>
          </a:bodyPr>
          <a:lstStyle/>
          <a:p>
            <a:pPr algn="just"/>
            <a:r>
              <a:rPr lang="en-GB" sz="2800" b="1" dirty="0" smtClean="0"/>
              <a:t>As part of the European Research Council GLOBAL-RURAL project we </a:t>
            </a:r>
            <a:r>
              <a:rPr lang="en-GB" sz="2800" b="1" dirty="0" smtClean="0"/>
              <a:t>are studying </a:t>
            </a:r>
            <a:r>
              <a:rPr lang="en-GB" sz="2800" b="1" dirty="0" smtClean="0"/>
              <a:t>everyday globalization in the small town of Newtown. Using digital and visual methods helps us to capture data about people’s everyday interactions with global networks and experiences of change from the bottom-up.</a:t>
            </a:r>
            <a:endParaRPr lang="en-GB" sz="2800" b="1" dirty="0"/>
          </a:p>
        </p:txBody>
      </p:sp>
      <p:sp>
        <p:nvSpPr>
          <p:cNvPr id="15" name="TextBox 14"/>
          <p:cNvSpPr txBox="1"/>
          <p:nvPr/>
        </p:nvSpPr>
        <p:spPr>
          <a:xfrm>
            <a:off x="8043743" y="4990273"/>
            <a:ext cx="4455568" cy="723596"/>
          </a:xfrm>
          <a:prstGeom prst="rect">
            <a:avLst/>
          </a:prstGeom>
          <a:noFill/>
        </p:spPr>
        <p:txBody>
          <a:bodyPr wrap="square" rtlCol="0">
            <a:spAutoFit/>
          </a:bodyPr>
          <a:lstStyle/>
          <a:p>
            <a:endParaRPr lang="en-GB" sz="4102" dirty="0"/>
          </a:p>
        </p:txBody>
      </p:sp>
      <p:sp>
        <p:nvSpPr>
          <p:cNvPr id="18" name="TextBox 17"/>
          <p:cNvSpPr txBox="1"/>
          <p:nvPr/>
        </p:nvSpPr>
        <p:spPr>
          <a:xfrm>
            <a:off x="674280" y="3777192"/>
            <a:ext cx="8119118" cy="11677556"/>
          </a:xfrm>
          <a:prstGeom prst="rect">
            <a:avLst/>
          </a:prstGeom>
          <a:noFill/>
        </p:spPr>
        <p:txBody>
          <a:bodyPr wrap="square" rtlCol="0">
            <a:spAutoFit/>
          </a:bodyPr>
          <a:lstStyle/>
          <a:p>
            <a:r>
              <a:rPr lang="en-GB" sz="2800" b="1" dirty="0" smtClean="0"/>
              <a:t>The Study</a:t>
            </a:r>
            <a:endParaRPr lang="en-GB" sz="2800" b="1" dirty="0"/>
          </a:p>
          <a:p>
            <a:pPr algn="just">
              <a:spcAft>
                <a:spcPts val="707"/>
              </a:spcAft>
            </a:pPr>
            <a:r>
              <a:rPr lang="en-GB" sz="1800" dirty="0" smtClean="0"/>
              <a:t>Research on globalization and its local impacts has  tended to focus on high-profile examples  that have been subject to significant and often dramatic pressures: global cities that are centres for transnational finance, commerce or culture, international tourism resorts, sites of large-scale economic investment or divestments, localities  with large  immigrant populations and so on. Yet, for most localities, experiences of globalization have been much more subtle, mundane and incremental. We call this ‘everyday globalization’ – changes  in the food that we eat, the clothes we wear, the goods  we buy, the companies we work for, the places we holiday, the entertainment we consume, the charitable causes we support, the ways in which we engage with friends and family who live elsewhere, and more. These aspects of globalization have been studied singularly in cultural studies and sociology, but they have rarely been examined in terms of their collective  contribution in reshaping specific places.</a:t>
            </a:r>
          </a:p>
          <a:p>
            <a:pPr algn="just">
              <a:spcAft>
                <a:spcPts val="707"/>
              </a:spcAft>
            </a:pPr>
            <a:endParaRPr lang="en-GB" sz="1800" dirty="0"/>
          </a:p>
          <a:p>
            <a:pPr algn="just">
              <a:spcAft>
                <a:spcPts val="707"/>
              </a:spcAft>
            </a:pPr>
            <a:r>
              <a:rPr lang="en-GB" sz="1800" dirty="0" smtClean="0"/>
              <a:t>As one part of the larger ERC GLOBAL-RURAL project we are exploring everyday globalization through an in-depth three-year case study of the small town of Newtown in rural Wales. As a town of around 10,000 people with a fairly homogenous population and an industrial base that has undergone significant economic restructuring in recent decades, Newtown has been selected as a unexceptional, ‘ordinary’ town where the impacts of globalization are implicit rather than explicit.</a:t>
            </a:r>
          </a:p>
          <a:p>
            <a:pPr algn="just">
              <a:spcAft>
                <a:spcPts val="707"/>
              </a:spcAft>
            </a:pPr>
            <a:endParaRPr lang="en-GB" sz="1800" dirty="0"/>
          </a:p>
          <a:p>
            <a:pPr algn="just">
              <a:spcAft>
                <a:spcPts val="707"/>
              </a:spcAft>
            </a:pPr>
            <a:r>
              <a:rPr lang="en-GB" sz="1800" dirty="0" smtClean="0"/>
              <a:t>In framing the research we have drawn on Cindi Katz’s notion of ‘critical topography’ or ‘counter-topography’, which calls attention to the affinities and lines of association between places and the everyday experiences of people in a globalizing world; but which also rejects the imposition of top-down topographies of place and global networks. </a:t>
            </a:r>
          </a:p>
          <a:p>
            <a:pPr algn="just">
              <a:spcAft>
                <a:spcPts val="707"/>
              </a:spcAft>
            </a:pPr>
            <a:endParaRPr lang="en-GB" sz="1800" dirty="0" smtClean="0"/>
          </a:p>
          <a:p>
            <a:pPr algn="just">
              <a:spcAft>
                <a:spcPts val="707"/>
              </a:spcAft>
            </a:pPr>
            <a:r>
              <a:rPr lang="en-GB" sz="1800" dirty="0" smtClean="0"/>
              <a:t>Adopting a critical topographic approach has led us to rethink our methodology for the research, to try to avoid defining the positioning of Newtown in relation to globalization from above and instead to try to identify and trace networks and relations both within and beyond the town from the bottom up. As such, in addition to conventional methods such as interviews and questionnaire surveys, we are  employing a range of more participatory and ethnographic methods, including visual and digital methods, that we hope will enable us to engage residents in talking about their experiences  of globalization in an open and expansive way without pre-conceptions. This poster outlines some of the digital and visual methods that we are utilising as part of this </a:t>
            </a:r>
            <a:r>
              <a:rPr lang="en-GB" sz="1800" dirty="0" smtClean="0"/>
              <a:t>approach.</a:t>
            </a:r>
            <a:endParaRPr lang="en-GB" sz="1800" dirty="0"/>
          </a:p>
        </p:txBody>
      </p:sp>
      <p:sp>
        <p:nvSpPr>
          <p:cNvPr id="25" name="Rectangle 17"/>
          <p:cNvSpPr>
            <a:spLocks noChangeArrowheads="1"/>
          </p:cNvSpPr>
          <p:nvPr/>
        </p:nvSpPr>
        <p:spPr bwMode="auto">
          <a:xfrm>
            <a:off x="7667616" y="-240507"/>
            <a:ext cx="130652" cy="696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4662" tIns="32331" rIns="64662" bIns="32331" numCol="1" anchor="ctr" anchorCtr="0" compatLnSpc="1">
            <a:prstTxWarp prst="textNoShape">
              <a:avLst/>
            </a:prstTxWarp>
            <a:spAutoFit/>
          </a:bodyPr>
          <a:lstStyle/>
          <a:p>
            <a:endParaRPr lang="en-GB" sz="4102"/>
          </a:p>
        </p:txBody>
      </p:sp>
      <p:sp>
        <p:nvSpPr>
          <p:cNvPr id="1032" name="TextBox 1031"/>
          <p:cNvSpPr txBox="1"/>
          <p:nvPr/>
        </p:nvSpPr>
        <p:spPr>
          <a:xfrm>
            <a:off x="10955177" y="6926950"/>
            <a:ext cx="8401929" cy="6789038"/>
          </a:xfrm>
          <a:prstGeom prst="rect">
            <a:avLst/>
          </a:prstGeom>
          <a:noFill/>
        </p:spPr>
        <p:txBody>
          <a:bodyPr wrap="square" rtlCol="0">
            <a:spAutoFit/>
          </a:bodyPr>
          <a:lstStyle/>
          <a:p>
            <a:r>
              <a:rPr lang="en-GB" sz="2800" b="1" dirty="0" smtClean="0"/>
              <a:t>Using Visual Methods</a:t>
            </a:r>
            <a:endParaRPr lang="en-GB" sz="2800" b="1" dirty="0"/>
          </a:p>
          <a:p>
            <a:pPr algn="just">
              <a:spcAft>
                <a:spcPts val="707"/>
              </a:spcAft>
            </a:pPr>
            <a:r>
              <a:rPr lang="en-GB" sz="1800" dirty="0" smtClean="0"/>
              <a:t>Visual methods are important to our research on everyday globalization as a means of overcoming the limitations of verbal data collection methods and the constraints of </a:t>
            </a:r>
            <a:r>
              <a:rPr lang="en-GB" sz="1800" dirty="0" smtClean="0"/>
              <a:t>language</a:t>
            </a:r>
            <a:r>
              <a:rPr lang="en-GB" sz="1800" dirty="0" smtClean="0"/>
              <a:t>. </a:t>
            </a:r>
            <a:r>
              <a:rPr lang="en-GB" sz="1800" dirty="0" smtClean="0"/>
              <a:t>By using images to prompt discussion and by collecting data in visual form we are enabling respondents to express themselves and communicate information  without worrying about finding the  correct terminology. Some of the visual methods that we are using include:</a:t>
            </a:r>
          </a:p>
          <a:p>
            <a:pPr algn="just">
              <a:spcAft>
                <a:spcPts val="707"/>
              </a:spcAft>
            </a:pPr>
            <a:r>
              <a:rPr lang="en-GB" sz="1800" b="1" dirty="0" smtClean="0"/>
              <a:t>Images and objects as prompts </a:t>
            </a:r>
            <a:r>
              <a:rPr lang="en-GB" sz="1800" dirty="0" smtClean="0"/>
              <a:t>– photographs, postcards, maps and objects are used as prompts for discussion or stories in interviews and focus groups. Some prompts are more-than-visual, for example a ‘bring and share’ dinner to prompt discussion of encounters with international food.</a:t>
            </a:r>
          </a:p>
          <a:p>
            <a:pPr algn="just">
              <a:spcAft>
                <a:spcPts val="707"/>
              </a:spcAft>
            </a:pPr>
            <a:r>
              <a:rPr lang="en-GB" sz="1800" b="1" dirty="0" smtClean="0"/>
              <a:t>Tactile surveys </a:t>
            </a:r>
            <a:r>
              <a:rPr lang="en-GB" sz="1800" dirty="0" smtClean="0"/>
              <a:t>– for example,  placing an extra-large world map in the shopping centre and asking people to put markers on countries they have visited. The visual </a:t>
            </a:r>
            <a:r>
              <a:rPr lang="en-GB" sz="1800" dirty="0"/>
              <a:t> </a:t>
            </a:r>
            <a:r>
              <a:rPr lang="en-GB" sz="1800" dirty="0" smtClean="0"/>
              <a:t>collage created is a prompt for discussion about the globalization of travel.</a:t>
            </a:r>
          </a:p>
          <a:p>
            <a:pPr algn="just">
              <a:spcAft>
                <a:spcPts val="707"/>
              </a:spcAft>
            </a:pPr>
            <a:r>
              <a:rPr lang="en-GB" sz="1800" b="1" dirty="0" smtClean="0"/>
              <a:t>Videos and visual ethnography </a:t>
            </a:r>
            <a:r>
              <a:rPr lang="en-GB" sz="1800" dirty="0" smtClean="0"/>
              <a:t>– Videoing interviews in situ allows places and features to be shown not just described; filming community events </a:t>
            </a:r>
            <a:r>
              <a:rPr lang="en-GB" sz="1800" dirty="0" err="1" smtClean="0"/>
              <a:t>etc</a:t>
            </a:r>
            <a:r>
              <a:rPr lang="en-GB" sz="1800" dirty="0" smtClean="0"/>
              <a:t> can reveal embedded influences of everyday globalization.</a:t>
            </a:r>
          </a:p>
          <a:p>
            <a:pPr algn="just">
              <a:spcAft>
                <a:spcPts val="707"/>
              </a:spcAft>
            </a:pPr>
            <a:r>
              <a:rPr lang="en-GB" sz="1800" b="1" dirty="0" smtClean="0"/>
              <a:t>Participant generated photography and videos </a:t>
            </a:r>
            <a:r>
              <a:rPr lang="en-GB" sz="1800" dirty="0" smtClean="0"/>
              <a:t>– Participants are invited to submit their own photographs and videos, sometimes around structured exercises. One exercise invites residents to send us a ‘selfie’ from their holiday destination as a way of collecting data on  international travel.</a:t>
            </a:r>
          </a:p>
          <a:p>
            <a:pPr algn="just">
              <a:spcAft>
                <a:spcPts val="707"/>
              </a:spcAft>
            </a:pPr>
            <a:endParaRPr lang="en-GB" sz="1800" dirty="0"/>
          </a:p>
        </p:txBody>
      </p:sp>
      <p:sp>
        <p:nvSpPr>
          <p:cNvPr id="2" name="TextBox 1"/>
          <p:cNvSpPr txBox="1"/>
          <p:nvPr/>
        </p:nvSpPr>
        <p:spPr>
          <a:xfrm>
            <a:off x="696273" y="2135177"/>
            <a:ext cx="16873730" cy="1200329"/>
          </a:xfrm>
          <a:prstGeom prst="rect">
            <a:avLst/>
          </a:prstGeom>
          <a:noFill/>
        </p:spPr>
        <p:txBody>
          <a:bodyPr wrap="square" rtlCol="0">
            <a:spAutoFit/>
          </a:bodyPr>
          <a:lstStyle/>
          <a:p>
            <a:r>
              <a:rPr lang="en-GB" sz="3600" b="1" dirty="0"/>
              <a:t>Michael </a:t>
            </a:r>
            <a:r>
              <a:rPr lang="en-GB" sz="3600" b="1" dirty="0" smtClean="0"/>
              <a:t>Woods, Jesse </a:t>
            </a:r>
            <a:r>
              <a:rPr lang="en-GB" sz="3600" b="1" dirty="0" err="1" smtClean="0"/>
              <a:t>Heley</a:t>
            </a:r>
            <a:r>
              <a:rPr lang="en-GB" sz="3600" b="1" dirty="0" smtClean="0"/>
              <a:t>, Laura Jones, </a:t>
            </a:r>
            <a:r>
              <a:rPr lang="en-GB" sz="3600" b="1" dirty="0" err="1" smtClean="0"/>
              <a:t>Anthonia</a:t>
            </a:r>
            <a:r>
              <a:rPr lang="en-GB" sz="3600" b="1" dirty="0" smtClean="0"/>
              <a:t> </a:t>
            </a:r>
            <a:r>
              <a:rPr lang="en-GB" sz="3600" b="1" dirty="0" err="1" smtClean="0"/>
              <a:t>Onyeahialam</a:t>
            </a:r>
            <a:r>
              <a:rPr lang="en-GB" sz="3600" b="1" dirty="0" smtClean="0"/>
              <a:t> and Marc Welsh</a:t>
            </a:r>
            <a:endParaRPr lang="en-GB" sz="3600" b="1" dirty="0"/>
          </a:p>
          <a:p>
            <a:r>
              <a:rPr lang="en-GB" sz="3600" i="1" dirty="0"/>
              <a:t>Aberystwyth University</a:t>
            </a:r>
          </a:p>
        </p:txBody>
      </p:sp>
      <p:sp>
        <p:nvSpPr>
          <p:cNvPr id="19" name="TextBox 18"/>
          <p:cNvSpPr txBox="1"/>
          <p:nvPr/>
        </p:nvSpPr>
        <p:spPr>
          <a:xfrm>
            <a:off x="24310683" y="20224622"/>
            <a:ext cx="2036831" cy="397032"/>
          </a:xfrm>
          <a:prstGeom prst="rect">
            <a:avLst/>
          </a:prstGeom>
          <a:noFill/>
        </p:spPr>
        <p:txBody>
          <a:bodyPr wrap="square" rtlCol="0">
            <a:spAutoFit/>
          </a:bodyPr>
          <a:lstStyle/>
          <a:p>
            <a:r>
              <a:rPr lang="en-GB" sz="1980" dirty="0"/>
              <a:t>@</a:t>
            </a:r>
            <a:r>
              <a:rPr lang="en-GB" sz="1980" dirty="0" err="1"/>
              <a:t>globalrural</a:t>
            </a:r>
            <a:endParaRPr lang="en-GB" sz="1980" dirty="0"/>
          </a:p>
        </p:txBody>
      </p:sp>
      <p:pic>
        <p:nvPicPr>
          <p:cNvPr id="50" name="Picture 4" descr="Photo of Aberystwyth University Logo.">
            <a:hlinkClick r:id="rId3"/>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1386427" y="19290000"/>
            <a:ext cx="2586411" cy="533313"/>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14" descr="https://encrypted-tbn1.gstatic.com/images?q=tbn:ANd9GcQKao9gPMQm9W707LzESir-WHdZIVFxYRu9P7P49dzQH52SQmwV"/>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4602002" y="18914605"/>
            <a:ext cx="1454195" cy="1275939"/>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10" descr="http://www.bitterwallet.com/wp-content/uploads/2014/05/Twitter-Logo1.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3972838" y="20267854"/>
            <a:ext cx="310567" cy="310567"/>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p:cNvSpPr txBox="1"/>
          <p:nvPr/>
        </p:nvSpPr>
        <p:spPr>
          <a:xfrm>
            <a:off x="21098395" y="18395764"/>
            <a:ext cx="7931343" cy="571247"/>
          </a:xfrm>
          <a:prstGeom prst="rect">
            <a:avLst/>
          </a:prstGeom>
          <a:noFill/>
        </p:spPr>
        <p:txBody>
          <a:bodyPr wrap="square" rtlCol="0">
            <a:spAutoFit/>
          </a:bodyPr>
          <a:lstStyle/>
          <a:p>
            <a:pPr algn="ctr"/>
            <a:r>
              <a:rPr lang="en-GB" sz="3112" dirty="0" smtClean="0">
                <a:solidFill>
                  <a:schemeClr val="accent1">
                    <a:lumMod val="75000"/>
                  </a:schemeClr>
                </a:solidFill>
              </a:rPr>
              <a:t>www.everydayglobalization.wordpress.com</a:t>
            </a:r>
            <a:endParaRPr lang="en-GB" sz="3112" dirty="0">
              <a:solidFill>
                <a:schemeClr val="accent1">
                  <a:lumMod val="75000"/>
                </a:schemeClr>
              </a:solidFill>
            </a:endParaRPr>
          </a:p>
        </p:txBody>
      </p:sp>
      <p:sp>
        <p:nvSpPr>
          <p:cNvPr id="33" name="Rectangle 32"/>
          <p:cNvSpPr/>
          <p:nvPr/>
        </p:nvSpPr>
        <p:spPr>
          <a:xfrm>
            <a:off x="20882372" y="18326249"/>
            <a:ext cx="8147366" cy="24608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102"/>
          </a:p>
        </p:txBody>
      </p:sp>
      <p:sp>
        <p:nvSpPr>
          <p:cNvPr id="17" name="TextBox 16"/>
          <p:cNvSpPr txBox="1"/>
          <p:nvPr/>
        </p:nvSpPr>
        <p:spPr>
          <a:xfrm>
            <a:off x="20882371" y="5352071"/>
            <a:ext cx="8401929" cy="7253268"/>
          </a:xfrm>
          <a:prstGeom prst="rect">
            <a:avLst/>
          </a:prstGeom>
          <a:noFill/>
        </p:spPr>
        <p:txBody>
          <a:bodyPr wrap="square" rtlCol="0">
            <a:spAutoFit/>
          </a:bodyPr>
          <a:lstStyle/>
          <a:p>
            <a:r>
              <a:rPr lang="en-GB" sz="2800" b="1" dirty="0" smtClean="0"/>
              <a:t>Using Digital </a:t>
            </a:r>
            <a:r>
              <a:rPr lang="en-GB" sz="2800" b="1" dirty="0" smtClean="0"/>
              <a:t>Methods</a:t>
            </a:r>
          </a:p>
          <a:p>
            <a:pPr algn="just">
              <a:spcAft>
                <a:spcPts val="707"/>
              </a:spcAft>
            </a:pPr>
            <a:r>
              <a:rPr lang="en-GB" sz="1800" dirty="0"/>
              <a:t>D</a:t>
            </a:r>
            <a:r>
              <a:rPr lang="en-GB" sz="1800" dirty="0" smtClean="0"/>
              <a:t>igital methods are also important to us in expanding and enhancing our interaction with local residents. Digital methods not only provide flexible means of collecting data, but also allow rapid dissemination of results and consequently allow a more iterative process of engagement with residents in the town. Some of the digital methods that we are using include:</a:t>
            </a:r>
          </a:p>
          <a:p>
            <a:pPr algn="just">
              <a:spcAft>
                <a:spcPts val="707"/>
              </a:spcAft>
            </a:pPr>
            <a:r>
              <a:rPr lang="en-GB" sz="1800" b="1" dirty="0" smtClean="0"/>
              <a:t>Online </a:t>
            </a:r>
            <a:r>
              <a:rPr lang="en-GB" sz="1800" b="1" dirty="0" smtClean="0"/>
              <a:t>surveys and data collection </a:t>
            </a:r>
            <a:r>
              <a:rPr lang="en-GB" sz="1800" dirty="0" smtClean="0"/>
              <a:t>– Platforms such as Qualtrics permit greater flexibility in collecting survey data, but also a greater geographical reach. One exercise involves school pupils sending a postcard to someone they know outside the town, with the recipient asked to complete an online survey about their contacts with Newtown.</a:t>
            </a:r>
          </a:p>
          <a:p>
            <a:pPr algn="just">
              <a:spcAft>
                <a:spcPts val="707"/>
              </a:spcAft>
            </a:pPr>
            <a:r>
              <a:rPr lang="en-GB" sz="1800" b="1" dirty="0" smtClean="0"/>
              <a:t>Crowd-sourcing visual and other data </a:t>
            </a:r>
            <a:r>
              <a:rPr lang="en-GB" sz="1800" dirty="0" smtClean="0"/>
              <a:t>– The study website has structured opportunities for people to submit their own photographs, videos and other data on the research themes and to comment and feedback on emerging research results and outputs.</a:t>
            </a:r>
          </a:p>
          <a:p>
            <a:pPr algn="just">
              <a:spcAft>
                <a:spcPts val="707"/>
              </a:spcAft>
            </a:pPr>
            <a:r>
              <a:rPr lang="en-GB" sz="1800" b="1" dirty="0" smtClean="0"/>
              <a:t>Participatory and qualitative GIS </a:t>
            </a:r>
            <a:r>
              <a:rPr lang="en-GB" sz="1800" dirty="0" smtClean="0"/>
              <a:t>– Participatory GIS techniques are being employed to map evidence of globalization in the town and people’s global networks, including combining maps with images, sound and commentaries. Qualitative GIS helps to visualize material from interviews and other qualitative data to provide accessible means of conveying findings to the public and stimulating further discussion.</a:t>
            </a:r>
          </a:p>
          <a:p>
            <a:pPr algn="just">
              <a:spcAft>
                <a:spcPts val="707"/>
              </a:spcAft>
            </a:pPr>
            <a:r>
              <a:rPr lang="en-GB" sz="1800" b="1" dirty="0" err="1" smtClean="0"/>
              <a:t>Storymap</a:t>
            </a:r>
            <a:r>
              <a:rPr lang="en-GB" sz="1800" dirty="0" smtClean="0"/>
              <a:t> – The </a:t>
            </a:r>
            <a:r>
              <a:rPr lang="en-GB" sz="1800" dirty="0" err="1" smtClean="0"/>
              <a:t>Storymap</a:t>
            </a:r>
            <a:r>
              <a:rPr lang="en-GB" sz="1800" dirty="0" smtClean="0"/>
              <a:t> app has been used to create an interactive tour of the town with commentary, images and video telling the history of Newtown’s global connections. As well </a:t>
            </a:r>
            <a:r>
              <a:rPr lang="en-GB" sz="1800" dirty="0" smtClean="0"/>
              <a:t>as being </a:t>
            </a:r>
            <a:r>
              <a:rPr lang="en-GB" sz="1800" dirty="0" smtClean="0"/>
              <a:t>a dissemination and public engagement method, the </a:t>
            </a:r>
            <a:r>
              <a:rPr lang="en-GB" sz="1800" dirty="0" err="1" smtClean="0"/>
              <a:t>Storymap</a:t>
            </a:r>
            <a:r>
              <a:rPr lang="en-GB" sz="1800" dirty="0" smtClean="0"/>
              <a:t> is being used for data collection, with questions </a:t>
            </a:r>
            <a:r>
              <a:rPr lang="en-GB" sz="1800" dirty="0" smtClean="0"/>
              <a:t>prompting users </a:t>
            </a:r>
            <a:r>
              <a:rPr lang="en-GB" sz="1800" dirty="0" smtClean="0"/>
              <a:t>to contribute their own memories and stories. The </a:t>
            </a:r>
            <a:r>
              <a:rPr lang="en-GB" sz="1800" dirty="0" err="1" smtClean="0"/>
              <a:t>Storyapp</a:t>
            </a:r>
            <a:r>
              <a:rPr lang="en-GB" sz="1800" dirty="0" smtClean="0"/>
              <a:t> walk was  tested with participants in the 2015 Quadrennial UK-US-Canadian Rural Geography Conference.</a:t>
            </a:r>
          </a:p>
        </p:txBody>
      </p:sp>
      <p:sp>
        <p:nvSpPr>
          <p:cNvPr id="20" name="TextBox 19"/>
          <p:cNvSpPr txBox="1"/>
          <p:nvPr/>
        </p:nvSpPr>
        <p:spPr>
          <a:xfrm>
            <a:off x="10955177" y="16826897"/>
            <a:ext cx="8401929" cy="5958041"/>
          </a:xfrm>
          <a:prstGeom prst="rect">
            <a:avLst/>
          </a:prstGeom>
          <a:noFill/>
        </p:spPr>
        <p:txBody>
          <a:bodyPr wrap="square" rtlCol="0">
            <a:spAutoFit/>
          </a:bodyPr>
          <a:lstStyle/>
          <a:p>
            <a:r>
              <a:rPr lang="en-GB" sz="2800" b="1" dirty="0" smtClean="0"/>
              <a:t>Some ethical and technical considerations</a:t>
            </a:r>
            <a:endParaRPr lang="en-GB" sz="2800" b="1" dirty="0"/>
          </a:p>
          <a:p>
            <a:pPr algn="just">
              <a:spcAft>
                <a:spcPts val="707"/>
              </a:spcAft>
            </a:pPr>
            <a:r>
              <a:rPr lang="en-GB" sz="1800" dirty="0" smtClean="0"/>
              <a:t>Expanding our research with visual and digital methods has generated new ethical and technical challenges. Technically, challenges  emerge from the combining of mixed methods, and from the use of different technologies – some of which are dependent on </a:t>
            </a:r>
            <a:r>
              <a:rPr lang="en-GB" sz="1800" dirty="0" err="1" smtClean="0"/>
              <a:t>wifi</a:t>
            </a:r>
            <a:r>
              <a:rPr lang="en-GB" sz="1800" dirty="0" smtClean="0"/>
              <a:t> or mobile connections. The use of social media and online platforms for some exercises will create social biases in the self-selecting sample. At the same time, ethical challenges follow from the  nature of some visual and digital methods, with issues around user-generate d data, the  recording of informed consent, archiving, and the incompatibility of some methods with conventional </a:t>
            </a:r>
            <a:r>
              <a:rPr lang="en-GB" sz="1800" dirty="0" err="1" smtClean="0"/>
              <a:t>anonymisation</a:t>
            </a:r>
            <a:r>
              <a:rPr lang="en-GB" sz="1800" dirty="0" smtClean="0"/>
              <a:t> of participants. To address these challenges we  are evaluating the ethical dimensions of individual exercises in turn and securing the appropriate permissions, developing mechanisms for obtaining informed consent tailored to each context, and working with research participants and gatekeepers in co-producing an understanding of the research ethics involved.</a:t>
            </a:r>
          </a:p>
          <a:p>
            <a:pPr algn="just">
              <a:spcAft>
                <a:spcPts val="707"/>
              </a:spcAft>
            </a:pPr>
            <a:endParaRPr lang="en-GB" sz="1800" dirty="0"/>
          </a:p>
          <a:p>
            <a:pPr algn="just">
              <a:spcAft>
                <a:spcPts val="707"/>
              </a:spcAft>
            </a:pPr>
            <a:endParaRPr lang="en-GB" sz="1800" dirty="0" smtClean="0"/>
          </a:p>
          <a:p>
            <a:pPr algn="just">
              <a:spcAft>
                <a:spcPts val="707"/>
              </a:spcAft>
            </a:pPr>
            <a:endParaRPr lang="en-GB" sz="1800" dirty="0"/>
          </a:p>
          <a:p>
            <a:pPr algn="just">
              <a:spcAft>
                <a:spcPts val="707"/>
              </a:spcAft>
            </a:pPr>
            <a:endParaRPr lang="en-GB" sz="1800" dirty="0" smtClean="0"/>
          </a:p>
          <a:p>
            <a:pPr algn="just">
              <a:spcAft>
                <a:spcPts val="707"/>
              </a:spcAft>
            </a:pPr>
            <a:endParaRPr lang="en-GB" sz="1800" dirty="0"/>
          </a:p>
        </p:txBody>
      </p:sp>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715019" y="19115478"/>
            <a:ext cx="2160240" cy="946037"/>
          </a:xfrm>
          <a:prstGeom prst="rect">
            <a:avLst/>
          </a:prstGeom>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111268" y="12625331"/>
            <a:ext cx="5165715" cy="4201567"/>
          </a:xfrm>
          <a:prstGeom prst="rect">
            <a:avLst/>
          </a:prstGeom>
        </p:spPr>
      </p:pic>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0201006" y="12730440"/>
            <a:ext cx="3745351" cy="3189943"/>
          </a:xfrm>
          <a:prstGeom prst="rect">
            <a:avLst/>
          </a:prstGeom>
        </p:spPr>
      </p:pic>
      <p:pic>
        <p:nvPicPr>
          <p:cNvPr id="8" name="Picture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300000">
            <a:off x="25548668" y="2462887"/>
            <a:ext cx="4026487" cy="2881175"/>
          </a:xfrm>
          <a:prstGeom prst="rect">
            <a:avLst/>
          </a:prstGeom>
        </p:spPr>
      </p:pic>
      <p:pic>
        <p:nvPicPr>
          <p:cNvPr id="9" name="Picture 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467827" y="15111744"/>
            <a:ext cx="4325571" cy="3060964"/>
          </a:xfrm>
          <a:prstGeom prst="rect">
            <a:avLst/>
          </a:prstGeom>
        </p:spPr>
      </p:pic>
      <p:pic>
        <p:nvPicPr>
          <p:cNvPr id="10" name="Picture 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955176" y="13460917"/>
            <a:ext cx="3937806" cy="2786564"/>
          </a:xfrm>
          <a:prstGeom prst="rect">
            <a:avLst/>
          </a:prstGeom>
        </p:spPr>
      </p:pic>
      <p:pic>
        <p:nvPicPr>
          <p:cNvPr id="11" name="Picture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736355" y="17088624"/>
            <a:ext cx="2658458" cy="3756773"/>
          </a:xfrm>
          <a:prstGeom prst="rect">
            <a:avLst/>
          </a:prstGeom>
        </p:spPr>
      </p:pic>
      <p:pic>
        <p:nvPicPr>
          <p:cNvPr id="13" name="Picture 1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5153723" y="13467701"/>
            <a:ext cx="3887431" cy="2779779"/>
          </a:xfrm>
          <a:prstGeom prst="rect">
            <a:avLst/>
          </a:prstGeom>
        </p:spPr>
      </p:pic>
      <p:pic>
        <p:nvPicPr>
          <p:cNvPr id="14" name="Picture 1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0882372" y="1914136"/>
            <a:ext cx="4308340" cy="3231255"/>
          </a:xfrm>
          <a:prstGeom prst="rect">
            <a:avLst/>
          </a:prstGeom>
        </p:spPr>
      </p:pic>
      <p:pic>
        <p:nvPicPr>
          <p:cNvPr id="16" name="Picture 15"/>
          <p:cNvPicPr>
            <a:picLocks noChangeAspect="1"/>
          </p:cNvPicPr>
          <p:nvPr/>
        </p:nvPicPr>
        <p:blipFill rotWithShape="1">
          <a:blip r:embed="rId16" cstate="print">
            <a:extLst>
              <a:ext uri="{28A0092B-C50C-407E-A947-70E740481C1C}">
                <a14:useLocalDpi xmlns:a14="http://schemas.microsoft.com/office/drawing/2010/main" val="0"/>
              </a:ext>
            </a:extLst>
          </a:blip>
          <a:srcRect l="29395" t="19424" r="23189" b="18811"/>
          <a:stretch/>
        </p:blipFill>
        <p:spPr>
          <a:xfrm>
            <a:off x="696273" y="17530074"/>
            <a:ext cx="1636086" cy="2841623"/>
          </a:xfrm>
          <a:prstGeom prst="rect">
            <a:avLst/>
          </a:prstGeom>
        </p:spPr>
      </p:pic>
      <p:pic>
        <p:nvPicPr>
          <p:cNvPr id="23" name="Picture 22"/>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1677724" y="15920383"/>
            <a:ext cx="2924277" cy="2193208"/>
          </a:xfrm>
          <a:prstGeom prst="rect">
            <a:avLst/>
          </a:prstGeom>
        </p:spPr>
      </p:pic>
      <p:pic>
        <p:nvPicPr>
          <p:cNvPr id="31" name="Picture 30"/>
          <p:cNvPicPr>
            <a:picLocks noChangeAspect="1"/>
          </p:cNvPicPr>
          <p:nvPr/>
        </p:nvPicPr>
        <p:blipFill rotWithShape="1">
          <a:blip r:embed="rId18" cstate="email">
            <a:extLst>
              <a:ext uri="{28A0092B-C50C-407E-A947-70E740481C1C}">
                <a14:useLocalDpi xmlns:a14="http://schemas.microsoft.com/office/drawing/2010/main"/>
              </a:ext>
            </a:extLst>
          </a:blip>
          <a:srcRect b="22518"/>
          <a:stretch/>
        </p:blipFill>
        <p:spPr>
          <a:xfrm>
            <a:off x="5803871" y="18311345"/>
            <a:ext cx="3727490" cy="2166115"/>
          </a:xfrm>
          <a:prstGeom prst="rect">
            <a:avLst/>
          </a:prstGeom>
        </p:spPr>
      </p:pic>
      <p:sp>
        <p:nvSpPr>
          <p:cNvPr id="22" name="TextBox 21"/>
          <p:cNvSpPr txBox="1"/>
          <p:nvPr/>
        </p:nvSpPr>
        <p:spPr>
          <a:xfrm>
            <a:off x="6192739" y="17606168"/>
            <a:ext cx="2448272" cy="461665"/>
          </a:xfrm>
          <a:prstGeom prst="rect">
            <a:avLst/>
          </a:prstGeom>
          <a:solidFill>
            <a:schemeClr val="bg1"/>
          </a:solidFill>
          <a:ln>
            <a:solidFill>
              <a:schemeClr val="accent1"/>
            </a:solidFill>
          </a:ln>
        </p:spPr>
        <p:txBody>
          <a:bodyPr wrap="square" rtlCol="0">
            <a:spAutoFit/>
          </a:bodyPr>
          <a:lstStyle/>
          <a:p>
            <a:r>
              <a:rPr lang="en-GB" sz="1200" dirty="0" smtClean="0"/>
              <a:t>Overseas sales by businesses in Newtown (from business survey)</a:t>
            </a:r>
            <a:endParaRPr lang="en-GB" sz="1200" dirty="0"/>
          </a:p>
        </p:txBody>
      </p:sp>
    </p:spTree>
    <p:extLst>
      <p:ext uri="{BB962C8B-B14F-4D97-AF65-F5344CB8AC3E}">
        <p14:creationId xmlns:p14="http://schemas.microsoft.com/office/powerpoint/2010/main" val="2244367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1223</TotalTime>
  <Words>1236</Words>
  <Application>Microsoft Office PowerPoint</Application>
  <PresentationFormat>Custom</PresentationFormat>
  <Paragraphs>32</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Lucida Sans Unicode</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dc:creator>
  <cp:lastModifiedBy>Michael Woods</cp:lastModifiedBy>
  <cp:revision>52</cp:revision>
  <cp:lastPrinted>2015-08-12T09:49:04Z</cp:lastPrinted>
  <dcterms:created xsi:type="dcterms:W3CDTF">2011-10-19T20:15:26Z</dcterms:created>
  <dcterms:modified xsi:type="dcterms:W3CDTF">2015-08-13T09:40:20Z</dcterms:modified>
</cp:coreProperties>
</file>